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9" r:id="rId3"/>
    <p:sldId id="321" r:id="rId4"/>
    <p:sldId id="312" r:id="rId5"/>
    <p:sldId id="315" r:id="rId6"/>
    <p:sldId id="316" r:id="rId7"/>
    <p:sldId id="320" r:id="rId8"/>
    <p:sldId id="322" r:id="rId9"/>
    <p:sldId id="317" r:id="rId10"/>
    <p:sldId id="323" r:id="rId11"/>
    <p:sldId id="324" r:id="rId12"/>
    <p:sldId id="291" r:id="rId13"/>
    <p:sldId id="290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5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0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5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65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55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39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28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90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76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2DAC-407C-4C49-80EF-596212A29FAA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8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.wikia.nocookie.net/__cb20080603223855/legostarwars/images/5/5d/Lego_brick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3YX18AYR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watch?v=laNOBdUjZm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D-aGui502C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9529" y="656962"/>
            <a:ext cx="7772400" cy="1470025"/>
          </a:xfrm>
        </p:spPr>
        <p:txBody>
          <a:bodyPr/>
          <a:lstStyle/>
          <a:p>
            <a:r>
              <a:rPr lang="nl-NL" b="1" dirty="0" smtClean="0"/>
              <a:t>2. Grammatica en spelling</a:t>
            </a:r>
            <a:endParaRPr lang="nl-NL" b="1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0" y="237597"/>
            <a:ext cx="1800200" cy="550912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Blz.84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9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6357225" y="237597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4</a:t>
            </a:r>
            <a:endParaRPr lang="nl-NL" sz="7200" b="1" dirty="0"/>
          </a:p>
        </p:txBody>
      </p:sp>
      <p:pic>
        <p:nvPicPr>
          <p:cNvPr id="9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86" y="48117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95" y="408568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53" y="863092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2"/>
            <a:ext cx="35718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1186" y="692696"/>
            <a:ext cx="8676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Zelfstandig</a:t>
            </a:r>
            <a:r>
              <a:rPr lang="fr-FR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werken</a:t>
            </a:r>
            <a:r>
              <a:rPr lang="fr-FR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blz</a:t>
            </a:r>
            <a:r>
              <a:rPr lang="fr-FR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85 t/m 88 </a:t>
            </a:r>
            <a:r>
              <a:rPr lang="fr-FR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maken</a:t>
            </a:r>
            <a:endParaRPr lang="fr-FR" sz="3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huiswerk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aanstaande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vrijdag</a:t>
            </a:r>
            <a:endParaRPr lang="fr-FR" sz="2800" i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nl-NL" sz="3600" b="1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600" u="sng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Aanpak</a:t>
            </a:r>
            <a:r>
              <a:rPr lang="fr-FR" sz="3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1:</a:t>
            </a: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met </a:t>
            </a:r>
            <a:r>
              <a:rPr lang="fr-FR" sz="3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docent</a:t>
            </a:r>
            <a:r>
              <a:rPr lang="nl-NL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nl-NL" sz="3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Aanpak 2:</a:t>
            </a:r>
            <a:r>
              <a:rPr lang="nl-NL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zelfstandig, mag hulp </a:t>
            </a:r>
            <a:r>
              <a:rPr lang="nl-NL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inschakelen.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nl-NL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Aanpak 3:</a:t>
            </a:r>
            <a:r>
              <a:rPr lang="nl-NL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zelfstandig.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8863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Herhaling</a:t>
            </a:r>
            <a:r>
              <a:rPr lang="en-US" dirty="0" smtClean="0"/>
              <a:t> PV - ON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2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Persoonsvorm</a:t>
            </a:r>
            <a:r>
              <a:rPr lang="en-US" sz="4000" b="1" dirty="0" smtClean="0"/>
              <a:t> </a:t>
            </a:r>
            <a:r>
              <a:rPr lang="en-US" sz="2000" b="1" dirty="0" smtClean="0"/>
              <a:t>(= </a:t>
            </a:r>
            <a:r>
              <a:rPr lang="en-US" sz="2000" b="1" dirty="0" err="1" smtClean="0"/>
              <a:t>vorm</a:t>
            </a:r>
            <a:r>
              <a:rPr lang="en-US" sz="2000" b="1" dirty="0" smtClean="0"/>
              <a:t> van </a:t>
            </a:r>
            <a:r>
              <a:rPr lang="en-US" sz="2000" b="1" dirty="0" err="1" smtClean="0"/>
              <a:t>een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werkwoord</a:t>
            </a:r>
            <a:r>
              <a:rPr lang="en-US" sz="2000" b="1" dirty="0" smtClean="0"/>
              <a:t>) </a:t>
            </a:r>
            <a:endParaRPr lang="nl-NL" sz="2000" b="1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55124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Je </a:t>
            </a:r>
            <a:r>
              <a:rPr lang="en-US" sz="2400" dirty="0" err="1" smtClean="0"/>
              <a:t>kunt</a:t>
            </a:r>
            <a:r>
              <a:rPr lang="en-US" sz="2400" dirty="0" smtClean="0"/>
              <a:t> de </a:t>
            </a:r>
            <a:r>
              <a:rPr lang="en-US" sz="2400" dirty="0" err="1" smtClean="0"/>
              <a:t>persoonsvorm</a:t>
            </a:r>
            <a:r>
              <a:rPr lang="en-US" sz="2400" dirty="0" smtClean="0"/>
              <a:t> </a:t>
            </a:r>
            <a:r>
              <a:rPr lang="en-US" sz="2400" dirty="0" err="1" smtClean="0"/>
              <a:t>vinden</a:t>
            </a:r>
            <a:r>
              <a:rPr lang="en-US" sz="2400" dirty="0" smtClean="0"/>
              <a:t> door:</a:t>
            </a:r>
          </a:p>
          <a:p>
            <a:pPr algn="l"/>
            <a:endParaRPr lang="en-US" sz="2400" dirty="0"/>
          </a:p>
          <a:p>
            <a:pPr marL="742950" indent="-742950" algn="l">
              <a:buFont typeface="+mj-lt"/>
              <a:buAutoNum type="arabicPeriod"/>
            </a:pPr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persoonsvorm</a:t>
            </a:r>
            <a:r>
              <a:rPr lang="en-US" sz="2400" dirty="0" smtClean="0"/>
              <a:t> van </a:t>
            </a:r>
            <a:r>
              <a:rPr lang="en-US" sz="2400" dirty="0" err="1" smtClean="0"/>
              <a:t>tijd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veranderen</a:t>
            </a:r>
            <a:endParaRPr lang="en-US" sz="2400" dirty="0"/>
          </a:p>
          <a:p>
            <a:pPr algn="l"/>
            <a:r>
              <a:rPr lang="en-US" sz="2400" dirty="0" smtClean="0"/>
              <a:t>           </a:t>
            </a:r>
            <a:r>
              <a:rPr lang="en-US" sz="2400" dirty="0" err="1" smtClean="0"/>
              <a:t>tegenwoordige</a:t>
            </a:r>
            <a:r>
              <a:rPr lang="en-US" sz="2400" dirty="0" smtClean="0"/>
              <a:t> </a:t>
            </a:r>
            <a:r>
              <a:rPr lang="en-US" sz="2400" dirty="0" err="1" smtClean="0"/>
              <a:t>tijd</a:t>
            </a:r>
            <a:r>
              <a:rPr lang="en-US" sz="2400" dirty="0" smtClean="0"/>
              <a:t> (</a:t>
            </a:r>
            <a:r>
              <a:rPr lang="en-US" sz="2400" dirty="0" err="1" smtClean="0"/>
              <a:t>tt</a:t>
            </a:r>
            <a:r>
              <a:rPr lang="en-US" sz="2400" dirty="0" smtClean="0"/>
              <a:t>) en  </a:t>
            </a:r>
            <a:r>
              <a:rPr lang="en-US" sz="2400" dirty="0" err="1" smtClean="0"/>
              <a:t>verledentijd</a:t>
            </a:r>
            <a:r>
              <a:rPr lang="en-US" sz="2400" dirty="0" smtClean="0"/>
              <a:t> (</a:t>
            </a:r>
            <a:r>
              <a:rPr lang="en-US" sz="2400" dirty="0" err="1" smtClean="0"/>
              <a:t>vt</a:t>
            </a:r>
            <a:r>
              <a:rPr lang="en-US" sz="2400" dirty="0" smtClean="0"/>
              <a:t>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eet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           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b="1" u="sng" dirty="0" smtClean="0"/>
              <a:t>at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Blz.12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15" y="3581403"/>
            <a:ext cx="769234" cy="84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44367"/>
            <a:ext cx="720080" cy="110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15219"/>
            <a:ext cx="373060" cy="37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551249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2.        De </a:t>
            </a:r>
            <a:r>
              <a:rPr lang="en-US" sz="2400" dirty="0" err="1" smtClean="0"/>
              <a:t>zin</a:t>
            </a:r>
            <a:r>
              <a:rPr lang="en-US" sz="2400" dirty="0" smtClean="0"/>
              <a:t> </a:t>
            </a:r>
            <a:r>
              <a:rPr lang="en-US" sz="2400" dirty="0" err="1" smtClean="0"/>
              <a:t>vragend</a:t>
            </a:r>
            <a:r>
              <a:rPr lang="en-US" sz="2400" dirty="0" smtClean="0"/>
              <a:t> </a:t>
            </a:r>
            <a:r>
              <a:rPr lang="en-US" sz="2400" dirty="0" err="1" smtClean="0"/>
              <a:t>maken</a:t>
            </a:r>
            <a:endParaRPr lang="en-US" sz="2400" dirty="0" smtClean="0"/>
          </a:p>
          <a:p>
            <a:pPr marL="742950" indent="-742950" algn="l">
              <a:buFont typeface="+mj-lt"/>
              <a:buAutoNum type="arabicPeriod"/>
            </a:pPr>
            <a:endParaRPr lang="en-US" sz="2400" dirty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b="1" u="sng" dirty="0" err="1" smtClean="0"/>
              <a:t>Eet</a:t>
            </a:r>
            <a:r>
              <a:rPr lang="en-US" sz="2400" dirty="0" smtClean="0"/>
              <a:t>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?</a:t>
            </a:r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2" name="Kruis 1"/>
          <p:cNvSpPr/>
          <p:nvPr/>
        </p:nvSpPr>
        <p:spPr>
          <a:xfrm rot="19062622">
            <a:off x="2494156" y="4998536"/>
            <a:ext cx="1261608" cy="1160913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7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16603" t="16734" r="19561" b="19282"/>
          <a:stretch/>
        </p:blipFill>
        <p:spPr>
          <a:xfrm>
            <a:off x="467544" y="883568"/>
            <a:ext cx="8305775" cy="4680520"/>
          </a:xfrm>
          <a:prstGeom prst="rect">
            <a:avLst/>
          </a:prstGeom>
        </p:spPr>
      </p:pic>
      <p:sp>
        <p:nvSpPr>
          <p:cNvPr id="10" name="Ondertitel 3"/>
          <p:cNvSpPr txBox="1">
            <a:spLocks/>
          </p:cNvSpPr>
          <p:nvPr/>
        </p:nvSpPr>
        <p:spPr>
          <a:xfrm>
            <a:off x="323528" y="332656"/>
            <a:ext cx="180020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Blz.60</a:t>
            </a:r>
            <a:endParaRPr lang="nl-NL" dirty="0"/>
          </a:p>
        </p:txBody>
      </p:sp>
      <p:sp>
        <p:nvSpPr>
          <p:cNvPr id="11" name="Rechthoek 10">
            <a:hlinkClick r:id="rId3"/>
          </p:cNvPr>
          <p:cNvSpPr/>
          <p:nvPr/>
        </p:nvSpPr>
        <p:spPr>
          <a:xfrm>
            <a:off x="3563888" y="5653335"/>
            <a:ext cx="1968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Testje 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5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417"/>
            <a:ext cx="2915816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Blz</a:t>
            </a:r>
            <a:r>
              <a:rPr lang="en-US" sz="3600" dirty="0" smtClean="0"/>
              <a:t>. </a:t>
            </a:r>
            <a:r>
              <a:rPr lang="en-US" sz="3600" dirty="0" smtClean="0"/>
              <a:t>84 t/m 88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Leerdoel</a:t>
            </a:r>
            <a:r>
              <a:rPr lang="en-US" b="1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leert</a:t>
            </a:r>
            <a:r>
              <a:rPr lang="en-US" dirty="0" smtClean="0"/>
              <a:t> </a:t>
            </a:r>
            <a:r>
              <a:rPr lang="en-US" dirty="0" err="1" smtClean="0"/>
              <a:t>bijvoeglijk</a:t>
            </a:r>
            <a:r>
              <a:rPr lang="en-US" dirty="0" smtClean="0"/>
              <a:t> </a:t>
            </a:r>
            <a:r>
              <a:rPr lang="en-US" dirty="0" err="1" smtClean="0"/>
              <a:t>naamwoorden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zelfstandig</a:t>
            </a:r>
            <a:r>
              <a:rPr lang="en-US" dirty="0" smtClean="0"/>
              <a:t> </a:t>
            </a:r>
            <a:r>
              <a:rPr lang="en-US" dirty="0" err="1" smtClean="0"/>
              <a:t>naamwoorden</a:t>
            </a:r>
            <a:r>
              <a:rPr lang="en-US" dirty="0" smtClean="0"/>
              <a:t> </a:t>
            </a:r>
            <a:r>
              <a:rPr lang="en-US" dirty="0" err="1" smtClean="0"/>
              <a:t>vinden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/>
              <a:t> op 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spellen</a:t>
            </a:r>
            <a:r>
              <a:rPr lang="en-US" dirty="0"/>
              <a:t> </a:t>
            </a:r>
            <a:r>
              <a:rPr lang="en-US" dirty="0" smtClean="0"/>
              <a:t>(1F)</a:t>
            </a:r>
            <a:endParaRPr lang="en-US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i="1" dirty="0" err="1" smtClean="0"/>
              <a:t>Wat</a:t>
            </a:r>
            <a:r>
              <a:rPr lang="en-US" i="1" dirty="0" smtClean="0"/>
              <a:t> </a:t>
            </a:r>
            <a:r>
              <a:rPr lang="en-US" i="1" dirty="0" err="1" smtClean="0"/>
              <a:t>zijn</a:t>
            </a:r>
            <a:r>
              <a:rPr lang="en-US" i="1" dirty="0" smtClean="0"/>
              <a:t> </a:t>
            </a:r>
            <a:r>
              <a:rPr lang="en-US" i="1" u="sng" dirty="0" err="1" smtClean="0"/>
              <a:t>bijvoeglijk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naamwoorden</a:t>
            </a:r>
            <a:r>
              <a:rPr lang="en-US" i="1" dirty="0" smtClean="0"/>
              <a:t>?</a:t>
            </a:r>
            <a:endParaRPr lang="en-US" i="1" dirty="0" smtClean="0"/>
          </a:p>
          <a:p>
            <a:r>
              <a:rPr lang="en-US" i="1" u="sng" dirty="0" smtClean="0"/>
              <a:t>Hoe </a:t>
            </a:r>
            <a:r>
              <a:rPr lang="en-US" i="1" u="sng" dirty="0" err="1" smtClean="0"/>
              <a:t>spel</a:t>
            </a:r>
            <a:r>
              <a:rPr lang="en-US" i="1" u="sng" dirty="0" smtClean="0"/>
              <a:t> je </a:t>
            </a:r>
            <a:r>
              <a:rPr lang="en-US" i="1" dirty="0" err="1" smtClean="0"/>
              <a:t>bijvoeglijk</a:t>
            </a:r>
            <a:r>
              <a:rPr lang="en-US" i="1" dirty="0" smtClean="0"/>
              <a:t> </a:t>
            </a:r>
            <a:r>
              <a:rPr lang="en-US" i="1" dirty="0" err="1" smtClean="0"/>
              <a:t>naamwoorden</a:t>
            </a:r>
            <a:r>
              <a:rPr lang="en-US" i="1" dirty="0" smtClean="0"/>
              <a:t>?</a:t>
            </a:r>
          </a:p>
          <a:p>
            <a:r>
              <a:rPr lang="en-US" i="1" dirty="0" err="1"/>
              <a:t>Wat</a:t>
            </a:r>
            <a:r>
              <a:rPr lang="en-US" i="1" dirty="0"/>
              <a:t> </a:t>
            </a:r>
            <a:r>
              <a:rPr lang="en-US" i="1" dirty="0" err="1"/>
              <a:t>zijn</a:t>
            </a:r>
            <a:r>
              <a:rPr lang="en-US" i="1" dirty="0"/>
              <a:t> </a:t>
            </a:r>
            <a:r>
              <a:rPr lang="en-US" i="1" u="sng" dirty="0" err="1" smtClean="0"/>
              <a:t>zelfstandig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naamwoorden</a:t>
            </a:r>
            <a:r>
              <a:rPr lang="en-US" i="1" dirty="0" smtClean="0"/>
              <a:t>?</a:t>
            </a:r>
            <a:endParaRPr lang="en-US" i="1" dirty="0"/>
          </a:p>
          <a:p>
            <a:r>
              <a:rPr lang="en-US" i="1" u="sng" dirty="0" smtClean="0"/>
              <a:t>Hoe </a:t>
            </a:r>
            <a:r>
              <a:rPr lang="en-US" i="1" u="sng" dirty="0" err="1"/>
              <a:t>spel</a:t>
            </a:r>
            <a:r>
              <a:rPr lang="en-US" i="1" u="sng" dirty="0"/>
              <a:t> je </a:t>
            </a:r>
            <a:r>
              <a:rPr lang="en-US" i="1" dirty="0" err="1" smtClean="0"/>
              <a:t>zelfstandig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i="1" dirty="0" err="1" smtClean="0"/>
              <a:t>naamwoorden</a:t>
            </a:r>
            <a:r>
              <a:rPr lang="en-US" i="1" dirty="0"/>
              <a:t>?</a:t>
            </a:r>
          </a:p>
          <a:p>
            <a:endParaRPr lang="en-US" i="1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059832" y="0"/>
            <a:ext cx="583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/>
              <a:t>Grammatica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spelling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8558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Uitleg</a:t>
            </a:r>
            <a:r>
              <a:rPr lang="en-US" b="1" dirty="0" smtClean="0"/>
              <a:t>: LW – ZN –BN</a:t>
            </a:r>
            <a:r>
              <a:rPr lang="en-US" sz="2700" b="1" dirty="0" smtClean="0"/>
              <a:t> (</a:t>
            </a:r>
            <a:r>
              <a:rPr lang="en-US" sz="2700" b="1" dirty="0" err="1" smtClean="0"/>
              <a:t>filmpje</a:t>
            </a:r>
            <a:r>
              <a:rPr lang="en-US" sz="2700" b="1" dirty="0" smtClean="0"/>
              <a:t> </a:t>
            </a:r>
            <a:r>
              <a:rPr lang="en-US" sz="2700" b="1" dirty="0" err="1"/>
              <a:t>û</a:t>
            </a:r>
            <a:r>
              <a:rPr lang="en-US" sz="2700" b="1" dirty="0" err="1" smtClean="0"/>
              <a:t>t</a:t>
            </a:r>
            <a:r>
              <a:rPr lang="en-US" sz="2700" b="1" dirty="0" smtClean="0"/>
              <a:t> Groningen)</a:t>
            </a:r>
            <a:endParaRPr lang="nl-NL" sz="2700" b="1" dirty="0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4528517" cy="45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874" t="26578" r="48893" b="23220"/>
          <a:stretch/>
        </p:blipFill>
        <p:spPr>
          <a:xfrm>
            <a:off x="323528" y="1052736"/>
            <a:ext cx="8314547" cy="4968552"/>
          </a:xfrm>
          <a:prstGeom prst="rect">
            <a:avLst/>
          </a:prstGeom>
        </p:spPr>
      </p:pic>
      <p:sp>
        <p:nvSpPr>
          <p:cNvPr id="5" name="Ondertitel 3"/>
          <p:cNvSpPr txBox="1">
            <a:spLocks/>
          </p:cNvSpPr>
          <p:nvPr/>
        </p:nvSpPr>
        <p:spPr>
          <a:xfrm>
            <a:off x="107504" y="116632"/>
            <a:ext cx="579483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 84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1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50553" t="19669" r="5213" b="38182"/>
          <a:stretch/>
        </p:blipFill>
        <p:spPr>
          <a:xfrm>
            <a:off x="611560" y="836712"/>
            <a:ext cx="7992888" cy="4281904"/>
          </a:xfrm>
          <a:prstGeom prst="rect">
            <a:avLst/>
          </a:prstGeom>
        </p:spPr>
      </p:pic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579483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 85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0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65087" t="25594" r="2638" b="14360"/>
          <a:stretch/>
        </p:blipFill>
        <p:spPr>
          <a:xfrm>
            <a:off x="1691680" y="-71455"/>
            <a:ext cx="6624736" cy="6929455"/>
          </a:xfrm>
          <a:prstGeom prst="rect">
            <a:avLst/>
          </a:prstGeom>
        </p:spPr>
      </p:pic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579483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 87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0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11847" r="45211" b="36755"/>
          <a:stretch/>
        </p:blipFill>
        <p:spPr bwMode="auto">
          <a:xfrm>
            <a:off x="1115616" y="908720"/>
            <a:ext cx="6636385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579483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 </a:t>
            </a:r>
            <a:r>
              <a:rPr lang="nl-NL" dirty="0" smtClean="0"/>
              <a:t>233 </a:t>
            </a:r>
            <a:r>
              <a:rPr lang="nl-NL" b="1" dirty="0" smtClean="0"/>
              <a:t>Herhaling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686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51520" y="764704"/>
            <a:ext cx="8964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Uitleg</a:t>
            </a:r>
            <a:r>
              <a:rPr lang="en-US" sz="3600" b="1" dirty="0"/>
              <a:t>: </a:t>
            </a:r>
            <a:r>
              <a:rPr lang="en-US" sz="3600" b="1" dirty="0" smtClean="0"/>
              <a:t>ZN in </a:t>
            </a:r>
            <a:r>
              <a:rPr lang="en-US" sz="3600" b="1" dirty="0" err="1" smtClean="0"/>
              <a:t>meervoud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filmpje</a:t>
            </a:r>
            <a:r>
              <a:rPr lang="en-US" sz="3600" b="1" dirty="0" smtClean="0"/>
              <a:t> tot min. 2.20)</a:t>
            </a:r>
            <a:endParaRPr lang="nl-NL" sz="3600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1"/>
            <a:ext cx="6145015" cy="43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5841" t="32873" r="11551" b="34255"/>
          <a:stretch/>
        </p:blipFill>
        <p:spPr>
          <a:xfrm>
            <a:off x="395536" y="1916832"/>
            <a:ext cx="8203771" cy="2088232"/>
          </a:xfrm>
          <a:prstGeom prst="rect">
            <a:avLst/>
          </a:prstGeom>
        </p:spPr>
      </p:pic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579483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 88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5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196</Words>
  <Application>Microsoft Office PowerPoint</Application>
  <PresentationFormat>Diavoorstelling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Kantoorthema</vt:lpstr>
      <vt:lpstr>2. Grammatica en spelling</vt:lpstr>
      <vt:lpstr>Blz. 84 t/m 88</vt:lpstr>
      <vt:lpstr>Uitleg: LW – ZN –BN (filmpje ût Groningen)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Herhaling PV - ON</vt:lpstr>
      <vt:lpstr>Persoonsvorm (= vorm van een werkwoord) </vt:lpstr>
      <vt:lpstr>PowerPoint-presentatie</vt:lpstr>
    </vt:vector>
  </TitlesOfParts>
  <Company>IT-Workz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Grammatica en spelling</dc:title>
  <dc:creator>Kempen, Lotte van</dc:creator>
  <cp:lastModifiedBy>Lotte</cp:lastModifiedBy>
  <cp:revision>65</cp:revision>
  <dcterms:created xsi:type="dcterms:W3CDTF">2014-08-29T07:04:24Z</dcterms:created>
  <dcterms:modified xsi:type="dcterms:W3CDTF">2015-01-04T19:08:45Z</dcterms:modified>
</cp:coreProperties>
</file>